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2"/>
  </p:sldMasterIdLst>
  <p:notesMasterIdLst>
    <p:notesMasterId r:id="rId25"/>
  </p:notesMasterIdLst>
  <p:handoutMasterIdLst>
    <p:handoutMasterId r:id="rId26"/>
  </p:handoutMasterIdLst>
  <p:sldIdLst>
    <p:sldId id="269" r:id="rId3"/>
    <p:sldId id="266" r:id="rId4"/>
    <p:sldId id="271" r:id="rId5"/>
    <p:sldId id="272" r:id="rId6"/>
    <p:sldId id="273" r:id="rId7"/>
    <p:sldId id="274" r:id="rId8"/>
    <p:sldId id="275" r:id="rId9"/>
    <p:sldId id="276" r:id="rId10"/>
    <p:sldId id="270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6" r:id="rId20"/>
    <p:sldId id="287" r:id="rId21"/>
    <p:sldId id="288" r:id="rId22"/>
    <p:sldId id="289" r:id="rId23"/>
    <p:sldId id="290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FF99"/>
    <a:srgbClr val="5E1D10"/>
    <a:srgbClr val="4D4D4D"/>
    <a:srgbClr val="B0AC00"/>
    <a:srgbClr val="D5E1E7"/>
    <a:srgbClr val="FFCC66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78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B5567AD-DE03-4642-806A-BBF4A29B191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4B490-A1FF-4B6E-A6DC-AC5F5CCF8F73}" type="datetimeFigureOut">
              <a:rPr lang="en-US" smtClean="0"/>
              <a:t>10/17/2012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DEDC6A-790E-4D61-B5B6-1A0FEBC20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EDC6A-790E-4D61-B5B6-1A0FEBC20FF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EDC6A-790E-4D61-B5B6-1A0FEBC20FF2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EDC6A-790E-4D61-B5B6-1A0FEBC20FF2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EDC6A-790E-4D61-B5B6-1A0FEBC20FF2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EDC6A-790E-4D61-B5B6-1A0FEBC20FF2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EDC6A-790E-4D61-B5B6-1A0FEBC20FF2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EDC6A-790E-4D61-B5B6-1A0FEBC20FF2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EDC6A-790E-4D61-B5B6-1A0FEBC20FF2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EDC6A-790E-4D61-B5B6-1A0FEBC20FF2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EDC6A-790E-4D61-B5B6-1A0FEBC20FF2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29200" y="5105400"/>
            <a:ext cx="3962400" cy="838200"/>
          </a:xfrm>
        </p:spPr>
        <p:txBody>
          <a:bodyPr anchor="b" anchorCtr="0"/>
          <a:lstStyle>
            <a:lvl1pPr algn="r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29200" y="5943600"/>
            <a:ext cx="3962400" cy="609600"/>
          </a:xfrm>
        </p:spPr>
        <p:txBody>
          <a:bodyPr/>
          <a:lstStyle>
            <a:lvl1pPr marL="0" indent="0" algn="r">
              <a:buFontTx/>
              <a:buNone/>
              <a:defRPr sz="16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00600"/>
            <a:ext cx="506571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612775"/>
            <a:ext cx="506571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5367338"/>
            <a:ext cx="506571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52900" y="381000"/>
            <a:ext cx="1257300" cy="61722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3619500" cy="61722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defRPr>
            </a:lvl1pPr>
            <a:lvl2pPr>
              <a:defRPr sz="240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defRPr>
            </a:lvl2pPr>
            <a:lvl3pPr>
              <a:defRPr sz="200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defRPr>
            </a:lvl3pPr>
            <a:lvl4pPr>
              <a:defRPr sz="180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defRPr>
            </a:lvl4pPr>
            <a:lvl5pPr>
              <a:defRPr sz="180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+mn-lt"/>
              </a:defRPr>
            </a:lvl1pPr>
            <a:lvl2pPr>
              <a:defRPr sz="2400">
                <a:solidFill>
                  <a:schemeClr val="tx1"/>
                </a:solidFill>
                <a:latin typeface="+mn-lt"/>
              </a:defRPr>
            </a:lvl2pPr>
            <a:lvl3pPr>
              <a:defRPr sz="2000">
                <a:solidFill>
                  <a:schemeClr val="tx1"/>
                </a:solidFill>
                <a:latin typeface="+mn-lt"/>
              </a:defRPr>
            </a:lvl3pPr>
            <a:lvl4pPr>
              <a:defRPr sz="1800">
                <a:solidFill>
                  <a:schemeClr val="tx1"/>
                </a:solidFill>
                <a:latin typeface="+mn-lt"/>
              </a:defRPr>
            </a:lvl4pPr>
            <a:lvl5pPr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24187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240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24384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447800"/>
            <a:ext cx="24384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502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5029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Your Subtopics Go Here</a:t>
            </a:r>
          </a:p>
          <a:p>
            <a:pPr lvl="1"/>
            <a:r>
              <a:rPr lang="en-US" dirty="0" smtClean="0"/>
              <a:t>Your Subtopics</a:t>
            </a:r>
          </a:p>
          <a:p>
            <a:pPr lvl="2"/>
            <a:r>
              <a:rPr lang="en-US" dirty="0" smtClean="0"/>
              <a:t>Your Subtopics</a:t>
            </a:r>
          </a:p>
          <a:p>
            <a:pPr lvl="3"/>
            <a:r>
              <a:rPr lang="en-US" dirty="0" smtClean="0"/>
              <a:t>Your Subtopics</a:t>
            </a:r>
          </a:p>
          <a:p>
            <a:pPr lvl="4"/>
            <a:r>
              <a:rPr lang="en-US" dirty="0" smtClean="0"/>
              <a:t>Your Subtopics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6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FFCC66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FFCC66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FFCC66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FFCC66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FFCC66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FFCC66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FFCC66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FFCC66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accent4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aseline="0">
          <a:solidFill>
            <a:schemeClr val="accent4">
              <a:lumMod val="20000"/>
              <a:lumOff val="80000"/>
            </a:schemeClr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aseline="0">
          <a:solidFill>
            <a:schemeClr val="accent4">
              <a:lumMod val="20000"/>
              <a:lumOff val="80000"/>
            </a:schemeClr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aseline="0">
          <a:solidFill>
            <a:schemeClr val="accent4">
              <a:lumMod val="20000"/>
              <a:lumOff val="80000"/>
            </a:schemeClr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aseline="0">
          <a:solidFill>
            <a:schemeClr val="accent4">
              <a:lumMod val="20000"/>
              <a:lumOff val="80000"/>
            </a:schemeClr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191000" y="5105400"/>
            <a:ext cx="4953000" cy="838200"/>
          </a:xfrm>
        </p:spPr>
        <p:txBody>
          <a:bodyPr/>
          <a:lstStyle/>
          <a:p>
            <a:r>
              <a:rPr lang="en-US" dirty="0" smtClean="0"/>
              <a:t>IT Issues and Support Structures</a:t>
            </a:r>
            <a:endParaRPr lang="en-US" dirty="0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Simulation Education and Complex Technology Based Practice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5029200" cy="838200"/>
          </a:xfrm>
        </p:spPr>
        <p:txBody>
          <a:bodyPr/>
          <a:lstStyle/>
          <a:p>
            <a:r>
              <a:rPr lang="en-US" dirty="0" smtClean="0"/>
              <a:t>The role of technology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914400"/>
            <a:ext cx="5029200" cy="5105400"/>
          </a:xfrm>
        </p:spPr>
        <p:txBody>
          <a:bodyPr/>
          <a:lstStyle/>
          <a:p>
            <a:r>
              <a:rPr lang="en-US" dirty="0" smtClean="0"/>
              <a:t>Technology should support and facilitate all the previously mentioned goals</a:t>
            </a:r>
          </a:p>
          <a:p>
            <a:r>
              <a:rPr lang="en-US" dirty="0" smtClean="0"/>
              <a:t>Improve processes</a:t>
            </a:r>
          </a:p>
          <a:p>
            <a:r>
              <a:rPr lang="en-US" dirty="0" smtClean="0"/>
              <a:t>Improve and enhance what is already done without it.</a:t>
            </a:r>
          </a:p>
          <a:p>
            <a:r>
              <a:rPr lang="en-US" dirty="0" smtClean="0"/>
              <a:t>Make our lives easier not more difficult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5029200" cy="838200"/>
          </a:xfrm>
        </p:spPr>
        <p:txBody>
          <a:bodyPr/>
          <a:lstStyle/>
          <a:p>
            <a:r>
              <a:rPr lang="en-US" dirty="0" smtClean="0"/>
              <a:t>The role of technology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914400"/>
            <a:ext cx="5029200" cy="5105400"/>
          </a:xfrm>
        </p:spPr>
        <p:txBody>
          <a:bodyPr/>
          <a:lstStyle/>
          <a:p>
            <a:r>
              <a:rPr lang="en-US" dirty="0" smtClean="0"/>
              <a:t>Technology should not be so complex as to make it impossible to use</a:t>
            </a:r>
          </a:p>
          <a:p>
            <a:r>
              <a:rPr lang="en-US" dirty="0" smtClean="0"/>
              <a:t>It should never be a replacement for good pedagogy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5029200" cy="838200"/>
          </a:xfrm>
        </p:spPr>
        <p:txBody>
          <a:bodyPr/>
          <a:lstStyle/>
          <a:p>
            <a:r>
              <a:rPr lang="en-US" dirty="0" smtClean="0"/>
              <a:t>The role of technology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914400"/>
            <a:ext cx="5029200" cy="5105400"/>
          </a:xfrm>
        </p:spPr>
        <p:txBody>
          <a:bodyPr/>
          <a:lstStyle/>
          <a:p>
            <a:r>
              <a:rPr lang="en-US" dirty="0" smtClean="0"/>
              <a:t>Technology should not be so complex as to make it impossible to use</a:t>
            </a:r>
          </a:p>
          <a:p>
            <a:r>
              <a:rPr lang="en-US" dirty="0" smtClean="0"/>
              <a:t>It should never be a replacement for good pedagogy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5257800" cy="838200"/>
          </a:xfrm>
        </p:spPr>
        <p:txBody>
          <a:bodyPr/>
          <a:lstStyle/>
          <a:p>
            <a:r>
              <a:rPr lang="en-US" dirty="0" smtClean="0"/>
              <a:t>Practical Design Considerations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066800"/>
            <a:ext cx="5029200" cy="5105400"/>
          </a:xfrm>
        </p:spPr>
        <p:txBody>
          <a:bodyPr/>
          <a:lstStyle/>
          <a:p>
            <a:r>
              <a:rPr lang="en-US" dirty="0" smtClean="0"/>
              <a:t>Have a solid understanding of what the desired results are</a:t>
            </a:r>
          </a:p>
          <a:p>
            <a:pPr lvl="1"/>
            <a:r>
              <a:rPr lang="en-US" dirty="0" smtClean="0"/>
              <a:t>“I want to capture what is on the monitor and three cameras for debriefing five minutes after simulation is ended”</a:t>
            </a:r>
          </a:p>
          <a:p>
            <a:pPr lvl="1"/>
            <a:r>
              <a:rPr lang="en-US" dirty="0" smtClean="0"/>
              <a:t>Called the information gathering and identification </a:t>
            </a:r>
          </a:p>
          <a:p>
            <a:r>
              <a:rPr lang="en-US" dirty="0" smtClean="0"/>
              <a:t>What are the priorities, what do the educators envision in the end, how will it work within their teaching strategies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5029200" cy="838200"/>
          </a:xfrm>
        </p:spPr>
        <p:txBody>
          <a:bodyPr/>
          <a:lstStyle/>
          <a:p>
            <a:r>
              <a:rPr lang="en-US" dirty="0" smtClean="0"/>
              <a:t>Practical Design Considerations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914400"/>
            <a:ext cx="5029200" cy="5105400"/>
          </a:xfrm>
        </p:spPr>
        <p:txBody>
          <a:bodyPr/>
          <a:lstStyle/>
          <a:p>
            <a:r>
              <a:rPr lang="en-US" dirty="0" smtClean="0"/>
              <a:t>What is being taught and how do they do it without the technology?</a:t>
            </a:r>
          </a:p>
          <a:p>
            <a:r>
              <a:rPr lang="en-US" dirty="0" smtClean="0"/>
              <a:t>What is being captured and how do they capture it without technology?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5029200" cy="838200"/>
          </a:xfrm>
        </p:spPr>
        <p:txBody>
          <a:bodyPr/>
          <a:lstStyle/>
          <a:p>
            <a:r>
              <a:rPr lang="en-US" dirty="0" smtClean="0"/>
              <a:t>Practical Design Considerations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914400"/>
            <a:ext cx="5029200" cy="5105400"/>
          </a:xfrm>
        </p:spPr>
        <p:txBody>
          <a:bodyPr/>
          <a:lstStyle/>
          <a:p>
            <a:r>
              <a:rPr lang="en-US" dirty="0" smtClean="0"/>
              <a:t>Network connections (Location and number) </a:t>
            </a:r>
          </a:p>
          <a:p>
            <a:r>
              <a:rPr lang="en-US" dirty="0" smtClean="0"/>
              <a:t>Staff Wireless</a:t>
            </a:r>
          </a:p>
          <a:p>
            <a:pPr lvl="1"/>
            <a:r>
              <a:rPr lang="en-US" dirty="0" err="1" smtClean="0"/>
              <a:t>Laerdal</a:t>
            </a:r>
            <a:r>
              <a:rPr lang="en-US" dirty="0" smtClean="0"/>
              <a:t>, </a:t>
            </a:r>
            <a:r>
              <a:rPr lang="en-US" dirty="0" err="1" smtClean="0"/>
              <a:t>Gaumard</a:t>
            </a:r>
            <a:r>
              <a:rPr lang="en-US" dirty="0" smtClean="0"/>
              <a:t>, </a:t>
            </a:r>
            <a:r>
              <a:rPr lang="en-US" dirty="0" err="1" smtClean="0"/>
              <a:t>Meti</a:t>
            </a:r>
            <a:r>
              <a:rPr lang="en-US" dirty="0" smtClean="0"/>
              <a:t> single station control</a:t>
            </a:r>
          </a:p>
          <a:p>
            <a:r>
              <a:rPr lang="en-US" dirty="0" smtClean="0"/>
              <a:t>Power Outlets, Charging stations</a:t>
            </a:r>
          </a:p>
          <a:p>
            <a:r>
              <a:rPr lang="en-US" dirty="0" smtClean="0"/>
              <a:t>Wall Speakers (VOG, Patient voice) </a:t>
            </a:r>
          </a:p>
          <a:p>
            <a:r>
              <a:rPr lang="en-US" dirty="0" smtClean="0"/>
              <a:t>Headphone jacks for observations</a:t>
            </a:r>
          </a:p>
          <a:p>
            <a:r>
              <a:rPr lang="en-US" dirty="0" smtClean="0"/>
              <a:t>Cameras (Location, location, location)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5029200" cy="838200"/>
          </a:xfrm>
        </p:spPr>
        <p:txBody>
          <a:bodyPr/>
          <a:lstStyle/>
          <a:p>
            <a:r>
              <a:rPr lang="en-US" dirty="0" smtClean="0"/>
              <a:t>The Role of IT </a:t>
            </a:r>
            <a:r>
              <a:rPr lang="en-US" dirty="0" smtClean="0"/>
              <a:t>Support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914400"/>
            <a:ext cx="5029200" cy="5105400"/>
          </a:xfrm>
        </p:spPr>
        <p:txBody>
          <a:bodyPr/>
          <a:lstStyle/>
          <a:p>
            <a:r>
              <a:rPr lang="en-US" dirty="0" smtClean="0"/>
              <a:t>Typical Structure (Centralized)</a:t>
            </a:r>
          </a:p>
          <a:p>
            <a:r>
              <a:rPr lang="en-US" dirty="0" smtClean="0"/>
              <a:t>Dir. Of IT</a:t>
            </a:r>
          </a:p>
          <a:p>
            <a:r>
              <a:rPr lang="en-US" dirty="0" smtClean="0"/>
              <a:t>Application Development, Platform Support, User Support, Network Infrastructure, Security, Help Desk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5029200" cy="838200"/>
          </a:xfrm>
        </p:spPr>
        <p:txBody>
          <a:bodyPr/>
          <a:lstStyle/>
          <a:p>
            <a:r>
              <a:rPr lang="en-US" dirty="0" smtClean="0"/>
              <a:t>The Role of IT </a:t>
            </a:r>
            <a:r>
              <a:rPr lang="en-US" dirty="0" smtClean="0"/>
              <a:t>Support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914400"/>
            <a:ext cx="5029200" cy="5105400"/>
          </a:xfrm>
        </p:spPr>
        <p:txBody>
          <a:bodyPr/>
          <a:lstStyle/>
          <a:p>
            <a:r>
              <a:rPr lang="en-US" dirty="0" smtClean="0"/>
              <a:t>Resolving User Problems</a:t>
            </a:r>
          </a:p>
          <a:p>
            <a:pPr lvl="1"/>
            <a:r>
              <a:rPr lang="en-US" dirty="0" smtClean="0"/>
              <a:t>Problem Tracking Software</a:t>
            </a:r>
          </a:p>
          <a:p>
            <a:pPr lvl="1"/>
            <a:r>
              <a:rPr lang="en-US" dirty="0" smtClean="0"/>
              <a:t>Level 1: Problem Resolved at help desk (Very basic technical skills)</a:t>
            </a:r>
          </a:p>
          <a:p>
            <a:pPr lvl="1"/>
            <a:r>
              <a:rPr lang="en-US" dirty="0" smtClean="0"/>
              <a:t>Level 2: Problems resolved by higher skilled technician</a:t>
            </a:r>
          </a:p>
          <a:p>
            <a:pPr lvl="1"/>
            <a:r>
              <a:rPr lang="en-US" dirty="0" smtClean="0"/>
              <a:t>Level 3: problem resolved by most skilled technicians, manufacture, vendor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5029200" cy="838200"/>
          </a:xfrm>
        </p:spPr>
        <p:txBody>
          <a:bodyPr/>
          <a:lstStyle/>
          <a:p>
            <a:r>
              <a:rPr lang="en-US" dirty="0" smtClean="0"/>
              <a:t>The Role of IT </a:t>
            </a:r>
            <a:r>
              <a:rPr lang="en-US" dirty="0" smtClean="0"/>
              <a:t>Support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914400"/>
            <a:ext cx="5029200" cy="5105400"/>
          </a:xfrm>
        </p:spPr>
        <p:txBody>
          <a:bodyPr/>
          <a:lstStyle/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Centralized control</a:t>
            </a:r>
          </a:p>
          <a:p>
            <a:pPr lvl="1"/>
            <a:r>
              <a:rPr lang="en-US" dirty="0" smtClean="0"/>
              <a:t>Able to cover a wide variety of common issues</a:t>
            </a:r>
          </a:p>
          <a:p>
            <a:pPr lvl="1"/>
            <a:r>
              <a:rPr lang="en-US" dirty="0" smtClean="0"/>
              <a:t>Issues recorded and solutions database maintained</a:t>
            </a:r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Little understanding of unique processes</a:t>
            </a:r>
          </a:p>
          <a:p>
            <a:pPr lvl="1"/>
            <a:r>
              <a:rPr lang="en-US" dirty="0" smtClean="0"/>
              <a:t>Typically do not have expertise and understanding of how simulation equipment operates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5029200" cy="838200"/>
          </a:xfrm>
        </p:spPr>
        <p:txBody>
          <a:bodyPr/>
          <a:lstStyle/>
          <a:p>
            <a:r>
              <a:rPr lang="en-US" dirty="0" smtClean="0"/>
              <a:t>The Role of IT </a:t>
            </a:r>
            <a:r>
              <a:rPr lang="en-US" dirty="0" smtClean="0"/>
              <a:t>Support (Alternative)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914400"/>
            <a:ext cx="5029200" cy="5105400"/>
          </a:xfrm>
        </p:spPr>
        <p:txBody>
          <a:bodyPr/>
          <a:lstStyle/>
          <a:p>
            <a:r>
              <a:rPr lang="en-US" dirty="0" smtClean="0"/>
              <a:t>Skilled IT support housed in department</a:t>
            </a:r>
          </a:p>
          <a:p>
            <a:r>
              <a:rPr lang="en-US" dirty="0" smtClean="0"/>
              <a:t>Direct communication with faculty</a:t>
            </a:r>
          </a:p>
          <a:p>
            <a:r>
              <a:rPr lang="en-US" dirty="0" smtClean="0"/>
              <a:t>Intimate interaction and understanding of simulation equipment</a:t>
            </a:r>
          </a:p>
          <a:p>
            <a:r>
              <a:rPr lang="en-US" dirty="0" smtClean="0"/>
              <a:t>Direct support of simulation events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5029200" cy="5105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Background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Initial Challenges Faced</a:t>
            </a:r>
          </a:p>
          <a:p>
            <a:r>
              <a:rPr lang="en-US" dirty="0" smtClean="0"/>
              <a:t>Solutions Implemented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Purpose of simulation</a:t>
            </a:r>
          </a:p>
          <a:p>
            <a:r>
              <a:rPr lang="en-US" dirty="0" smtClean="0"/>
              <a:t>The role of technology</a:t>
            </a:r>
          </a:p>
          <a:p>
            <a:r>
              <a:rPr lang="en-US" dirty="0" smtClean="0"/>
              <a:t>Practical Design Considerations</a:t>
            </a:r>
          </a:p>
          <a:p>
            <a:r>
              <a:rPr lang="en-US" dirty="0" smtClean="0"/>
              <a:t>The role of IT support</a:t>
            </a:r>
          </a:p>
          <a:p>
            <a:r>
              <a:rPr lang="en-US" dirty="0" smtClean="0"/>
              <a:t>Finding the right support</a:t>
            </a:r>
          </a:p>
          <a:p>
            <a:endParaRPr lang="en-US" dirty="0" smtClean="0"/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5029200" cy="838200"/>
          </a:xfrm>
        </p:spPr>
        <p:txBody>
          <a:bodyPr/>
          <a:lstStyle/>
          <a:p>
            <a:r>
              <a:rPr lang="en-US" dirty="0" smtClean="0"/>
              <a:t>Finding the righ</a:t>
            </a:r>
            <a:r>
              <a:rPr lang="en-US" dirty="0" smtClean="0"/>
              <a:t>t IT Support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914400"/>
            <a:ext cx="5029200" cy="5105400"/>
          </a:xfrm>
        </p:spPr>
        <p:txBody>
          <a:bodyPr/>
          <a:lstStyle/>
          <a:p>
            <a:r>
              <a:rPr lang="en-US" dirty="0" smtClean="0"/>
              <a:t>For the typical centralized IT support model</a:t>
            </a:r>
          </a:p>
          <a:p>
            <a:pPr lvl="1"/>
            <a:r>
              <a:rPr lang="en-US" dirty="0" smtClean="0"/>
              <a:t>Understand what your needs are and work with them until IT fully understands them as well.</a:t>
            </a:r>
          </a:p>
          <a:p>
            <a:pPr lvl="1"/>
            <a:r>
              <a:rPr lang="en-US" dirty="0" smtClean="0"/>
              <a:t>Invite IT support to simulations so they have a direct understanding of what it required to operate successfully.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5029200" cy="838200"/>
          </a:xfrm>
        </p:spPr>
        <p:txBody>
          <a:bodyPr/>
          <a:lstStyle/>
          <a:p>
            <a:r>
              <a:rPr lang="en-US" dirty="0" smtClean="0"/>
              <a:t>Finding the righ</a:t>
            </a:r>
            <a:r>
              <a:rPr lang="en-US" dirty="0" smtClean="0"/>
              <a:t>t IT Support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914400"/>
            <a:ext cx="5029200" cy="5105400"/>
          </a:xfrm>
        </p:spPr>
        <p:txBody>
          <a:bodyPr/>
          <a:lstStyle/>
          <a:p>
            <a:r>
              <a:rPr lang="en-US" dirty="0" smtClean="0"/>
              <a:t>For the in-house solution</a:t>
            </a:r>
            <a:r>
              <a:rPr lang="en-US" dirty="0" smtClean="0"/>
              <a:t> </a:t>
            </a:r>
            <a:r>
              <a:rPr lang="en-US" dirty="0" smtClean="0"/>
              <a:t>look for the following</a:t>
            </a:r>
          </a:p>
          <a:p>
            <a:pPr lvl="1"/>
            <a:r>
              <a:rPr lang="en-US" dirty="0" smtClean="0"/>
              <a:t>Technical skills and expertise in computer systems, network infrastructure, and audio video support and design</a:t>
            </a:r>
          </a:p>
          <a:p>
            <a:pPr lvl="1"/>
            <a:r>
              <a:rPr lang="en-US" dirty="0" smtClean="0"/>
              <a:t>Interpersonal skills</a:t>
            </a:r>
          </a:p>
          <a:p>
            <a:pPr lvl="1"/>
            <a:r>
              <a:rPr lang="en-US" dirty="0" smtClean="0"/>
              <a:t>Should be able to teach and train complicated technical issues in an easy to understand way</a:t>
            </a:r>
            <a:endParaRPr lang="en-US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5029200" cy="838200"/>
          </a:xfrm>
        </p:spPr>
        <p:txBody>
          <a:bodyPr/>
          <a:lstStyle/>
          <a:p>
            <a:r>
              <a:rPr lang="en-US" dirty="0" smtClean="0"/>
              <a:t>Finding the righ</a:t>
            </a:r>
            <a:r>
              <a:rPr lang="en-US" dirty="0" smtClean="0"/>
              <a:t>t IT Support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914400"/>
            <a:ext cx="5029200" cy="5105400"/>
          </a:xfrm>
        </p:spPr>
        <p:txBody>
          <a:bodyPr/>
          <a:lstStyle/>
          <a:p>
            <a:r>
              <a:rPr lang="en-US" dirty="0" smtClean="0"/>
              <a:t>Hire your IT person as your would an educator</a:t>
            </a:r>
          </a:p>
          <a:p>
            <a:r>
              <a:rPr lang="en-US" dirty="0" smtClean="0"/>
              <a:t>Have them conduct a mock class on IP addressing, creating an AD Hoc network, or ever what a router is. </a:t>
            </a:r>
          </a:p>
          <a:p>
            <a:r>
              <a:rPr lang="en-US" dirty="0" smtClean="0"/>
              <a:t>Have them write a step-by-step instructions on how to adjust your desktop screen resolution</a:t>
            </a:r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5029200" cy="5410200"/>
          </a:xfrm>
        </p:spPr>
        <p:txBody>
          <a:bodyPr/>
          <a:lstStyle/>
          <a:p>
            <a:r>
              <a:rPr lang="en-US" dirty="0" smtClean="0"/>
              <a:t>Typical computer geek</a:t>
            </a:r>
          </a:p>
          <a:p>
            <a:r>
              <a:rPr lang="en-US" dirty="0" smtClean="0"/>
              <a:t>Not-so typical interpersonal skills</a:t>
            </a:r>
          </a:p>
          <a:p>
            <a:r>
              <a:rPr lang="en-US" dirty="0" smtClean="0"/>
              <a:t>20 years in technical education</a:t>
            </a:r>
          </a:p>
          <a:p>
            <a:r>
              <a:rPr lang="en-US" dirty="0" smtClean="0"/>
              <a:t>Accepted the technical director position in 2010 at California Baptist University School of Nursing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Challenges Faced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5029200" cy="5410200"/>
          </a:xfrm>
        </p:spPr>
        <p:txBody>
          <a:bodyPr/>
          <a:lstStyle/>
          <a:p>
            <a:r>
              <a:rPr lang="en-US" dirty="0" smtClean="0"/>
              <a:t>Initial </a:t>
            </a:r>
            <a:r>
              <a:rPr lang="en-US" dirty="0" smtClean="0"/>
              <a:t>design of simulation space continue to have some challenging consequences in implementing </a:t>
            </a:r>
            <a:r>
              <a:rPr lang="en-US" dirty="0" smtClean="0"/>
              <a:t>simulations</a:t>
            </a:r>
          </a:p>
          <a:p>
            <a:r>
              <a:rPr lang="en-US" dirty="0" smtClean="0"/>
              <a:t>Simulation museum</a:t>
            </a:r>
          </a:p>
          <a:p>
            <a:pPr lvl="1"/>
            <a:r>
              <a:rPr lang="en-US" dirty="0" smtClean="0"/>
              <a:t>System Complexity</a:t>
            </a:r>
          </a:p>
          <a:p>
            <a:pPr lvl="1"/>
            <a:r>
              <a:rPr lang="en-US" dirty="0" smtClean="0"/>
              <a:t>Lack of training</a:t>
            </a:r>
          </a:p>
          <a:p>
            <a:pPr lvl="1"/>
            <a:r>
              <a:rPr lang="en-US" dirty="0" smtClean="0"/>
              <a:t>Apprehension of faculty</a:t>
            </a:r>
            <a:endParaRPr lang="en-US" dirty="0" smtClean="0"/>
          </a:p>
          <a:p>
            <a:r>
              <a:rPr lang="en-US" dirty="0" smtClean="0"/>
              <a:t>Lack of IT support </a:t>
            </a:r>
            <a:endParaRPr lang="en-US" dirty="0" smtClean="0"/>
          </a:p>
          <a:p>
            <a:pPr lvl="1"/>
            <a:r>
              <a:rPr lang="en-US" dirty="0" smtClean="0"/>
              <a:t>Understaffed</a:t>
            </a:r>
          </a:p>
          <a:p>
            <a:pPr lvl="1"/>
            <a:r>
              <a:rPr lang="en-US" dirty="0" smtClean="0"/>
              <a:t>Lack of understanding of needs</a:t>
            </a:r>
          </a:p>
          <a:p>
            <a:pPr lvl="1"/>
            <a:r>
              <a:rPr lang="en-US" dirty="0" smtClean="0"/>
              <a:t>Ineffective support system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 Implemented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5029200" cy="5410200"/>
          </a:xfrm>
        </p:spPr>
        <p:txBody>
          <a:bodyPr/>
          <a:lstStyle/>
          <a:p>
            <a:r>
              <a:rPr lang="en-US" dirty="0" smtClean="0"/>
              <a:t>To remove pressure of IT and to ensure adequate support all technical calls came through my office first.</a:t>
            </a:r>
          </a:p>
          <a:p>
            <a:pPr lvl="1"/>
            <a:r>
              <a:rPr lang="en-US" dirty="0" smtClean="0"/>
              <a:t>Provided 1</a:t>
            </a:r>
            <a:r>
              <a:rPr lang="en-US" baseline="30000" dirty="0" smtClean="0"/>
              <a:t>st</a:t>
            </a:r>
            <a:r>
              <a:rPr lang="en-US" dirty="0" smtClean="0"/>
              <a:t> , 2</a:t>
            </a:r>
            <a:r>
              <a:rPr lang="en-US" baseline="30000" dirty="0" smtClean="0"/>
              <a:t>nd</a:t>
            </a:r>
            <a:r>
              <a:rPr lang="en-US" dirty="0" smtClean="0"/>
              <a:t>, and many time 3</a:t>
            </a:r>
            <a:r>
              <a:rPr lang="en-US" baseline="30000" dirty="0" smtClean="0"/>
              <a:t>rd</a:t>
            </a:r>
            <a:r>
              <a:rPr lang="en-US" dirty="0" smtClean="0"/>
              <a:t> level technical support</a:t>
            </a:r>
          </a:p>
          <a:p>
            <a:pPr lvl="1"/>
            <a:r>
              <a:rPr lang="en-US" dirty="0" smtClean="0"/>
              <a:t>Conducted one on one personal training when called</a:t>
            </a:r>
          </a:p>
          <a:p>
            <a:pPr lvl="1"/>
            <a:r>
              <a:rPr lang="en-US" dirty="0" smtClean="0"/>
              <a:t>Remote desktop training and issue resolution</a:t>
            </a:r>
          </a:p>
          <a:p>
            <a:pPr lvl="1"/>
            <a:r>
              <a:rPr lang="en-US" dirty="0" smtClean="0"/>
              <a:t>Made a TA in all course</a:t>
            </a:r>
          </a:p>
          <a:p>
            <a:pPr lvl="1"/>
            <a:r>
              <a:rPr lang="en-US" dirty="0" smtClean="0"/>
              <a:t>Conducted In-services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5029200" cy="685800"/>
          </a:xfrm>
        </p:spPr>
        <p:txBody>
          <a:bodyPr/>
          <a:lstStyle/>
          <a:p>
            <a:r>
              <a:rPr lang="en-US" dirty="0" smtClean="0"/>
              <a:t>Solutions Implemented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5029200" cy="5638800"/>
          </a:xfrm>
        </p:spPr>
        <p:txBody>
          <a:bodyPr/>
          <a:lstStyle/>
          <a:p>
            <a:r>
              <a:rPr lang="en-US" dirty="0" smtClean="0"/>
              <a:t>To increase use of simulation</a:t>
            </a:r>
          </a:p>
          <a:p>
            <a:pPr marL="571500" lvl="1" indent="-293688"/>
            <a:r>
              <a:rPr lang="en-US" dirty="0" smtClean="0"/>
              <a:t>Conducted personal interviews with nurse faculty (content experts)</a:t>
            </a:r>
          </a:p>
          <a:p>
            <a:pPr marL="571500" lvl="1" indent="-293688"/>
            <a:r>
              <a:rPr lang="en-US" dirty="0" smtClean="0"/>
              <a:t>Purpose was to ascertain needs and explain how the technology could be used to fulfill those needs.</a:t>
            </a:r>
          </a:p>
          <a:p>
            <a:pPr marL="571500" lvl="1" indent="-293688"/>
            <a:r>
              <a:rPr lang="en-US" dirty="0" smtClean="0"/>
              <a:t>In-services to show off what could be done with technology</a:t>
            </a:r>
          </a:p>
          <a:p>
            <a:pPr marL="571500" lvl="1" indent="-293688"/>
            <a:r>
              <a:rPr lang="en-US" dirty="0" smtClean="0"/>
              <a:t>Made them comfortable working with me as the technical expert and them the content experts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5029200" cy="685800"/>
          </a:xfrm>
        </p:spPr>
        <p:txBody>
          <a:bodyPr/>
          <a:lstStyle/>
          <a:p>
            <a:r>
              <a:rPr lang="en-US" dirty="0" smtClean="0"/>
              <a:t>Solutions Implemented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5029200" cy="5638800"/>
          </a:xfrm>
        </p:spPr>
        <p:txBody>
          <a:bodyPr/>
          <a:lstStyle/>
          <a:p>
            <a:r>
              <a:rPr lang="en-US" dirty="0" smtClean="0"/>
              <a:t>Initial design challenges</a:t>
            </a:r>
          </a:p>
          <a:p>
            <a:pPr lvl="1"/>
            <a:r>
              <a:rPr lang="en-US" dirty="0" smtClean="0"/>
              <a:t>Proprietary software and hardware solutions</a:t>
            </a:r>
          </a:p>
          <a:p>
            <a:pPr lvl="1"/>
            <a:r>
              <a:rPr lang="en-US" dirty="0" smtClean="0"/>
              <a:t>PTZ cameras </a:t>
            </a:r>
          </a:p>
          <a:p>
            <a:pPr lvl="2"/>
            <a:r>
              <a:rPr lang="en-US" dirty="0" smtClean="0"/>
              <a:t>Poor locations and too many covering same locations</a:t>
            </a:r>
          </a:p>
          <a:p>
            <a:pPr lvl="1"/>
            <a:r>
              <a:rPr lang="en-US" dirty="0" smtClean="0"/>
              <a:t>AVS is implemented by multiple vendors without any unifying technical specifications</a:t>
            </a:r>
          </a:p>
          <a:p>
            <a:pPr lvl="1"/>
            <a:r>
              <a:rPr lang="en-US" dirty="0" smtClean="0"/>
              <a:t>Lack of space</a:t>
            </a:r>
          </a:p>
          <a:p>
            <a:pPr lvl="1"/>
            <a:r>
              <a:rPr lang="en-US" dirty="0" smtClean="0"/>
              <a:t>Lack of power outlets</a:t>
            </a:r>
          </a:p>
          <a:p>
            <a:pPr lvl="1"/>
            <a:r>
              <a:rPr lang="en-US" dirty="0" smtClean="0"/>
              <a:t>Requires technical expertise to meet desired results</a:t>
            </a:r>
          </a:p>
          <a:p>
            <a:pPr marL="571500" lvl="1" indent="-293688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5029200" cy="685800"/>
          </a:xfrm>
        </p:spPr>
        <p:txBody>
          <a:bodyPr/>
          <a:lstStyle/>
          <a:p>
            <a:r>
              <a:rPr lang="en-US" dirty="0" smtClean="0"/>
              <a:t>Solutions Implemented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5257800" cy="5638800"/>
          </a:xfrm>
        </p:spPr>
        <p:txBody>
          <a:bodyPr/>
          <a:lstStyle/>
          <a:p>
            <a:r>
              <a:rPr lang="en-US" dirty="0" smtClean="0"/>
              <a:t>To mitigate initial design challenges</a:t>
            </a:r>
          </a:p>
          <a:p>
            <a:pPr marL="407988" lvl="1" indent="-293688"/>
            <a:r>
              <a:rPr lang="en-US" dirty="0" smtClean="0"/>
              <a:t>Manage expectations</a:t>
            </a:r>
          </a:p>
          <a:p>
            <a:pPr marL="407988" lvl="1" indent="-293688"/>
            <a:r>
              <a:rPr lang="en-US" dirty="0" smtClean="0"/>
              <a:t>Involved in all simulations</a:t>
            </a:r>
          </a:p>
          <a:p>
            <a:pPr marL="407988" lvl="1" indent="-293688"/>
            <a:r>
              <a:rPr lang="en-US" dirty="0" smtClean="0"/>
              <a:t>Constant training support staff (student workers, and lab assistant)</a:t>
            </a:r>
          </a:p>
          <a:p>
            <a:pPr marL="407988" lvl="1" indent="-293688"/>
            <a:r>
              <a:rPr lang="en-US" dirty="0" smtClean="0"/>
              <a:t>“</a:t>
            </a:r>
            <a:r>
              <a:rPr lang="en-US" dirty="0" err="1" smtClean="0"/>
              <a:t>S</a:t>
            </a:r>
            <a:r>
              <a:rPr lang="en-US" dirty="0" err="1" smtClean="0"/>
              <a:t>neakernet</a:t>
            </a:r>
            <a:r>
              <a:rPr lang="en-US" dirty="0" smtClean="0"/>
              <a:t>”</a:t>
            </a:r>
          </a:p>
          <a:p>
            <a:pPr marL="407988" lvl="1" indent="-293688"/>
            <a:r>
              <a:rPr lang="en-US" dirty="0" smtClean="0"/>
              <a:t>Establish close relationship with IT department to make them understand the needs of the simulation center</a:t>
            </a:r>
          </a:p>
          <a:p>
            <a:pPr marL="407988" lvl="1" indent="-293688"/>
            <a:r>
              <a:rPr lang="en-US" dirty="0" smtClean="0"/>
              <a:t>Staff Wireless</a:t>
            </a:r>
          </a:p>
          <a:p>
            <a:pPr marL="407988" lvl="1" indent="-293688"/>
            <a:r>
              <a:rPr lang="en-US" dirty="0" smtClean="0"/>
              <a:t>Full administrative control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5029200" cy="838200"/>
          </a:xfrm>
        </p:spPr>
        <p:txBody>
          <a:bodyPr/>
          <a:lstStyle/>
          <a:p>
            <a:r>
              <a:rPr lang="en-US" dirty="0" smtClean="0"/>
              <a:t>Purpose of Simulation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914400"/>
            <a:ext cx="5029200" cy="5105400"/>
          </a:xfrm>
        </p:spPr>
        <p:txBody>
          <a:bodyPr/>
          <a:lstStyle/>
          <a:p>
            <a:r>
              <a:rPr lang="en-US" dirty="0" smtClean="0"/>
              <a:t>Facilitate feedback</a:t>
            </a:r>
          </a:p>
          <a:p>
            <a:r>
              <a:rPr lang="en-US" dirty="0" smtClean="0"/>
              <a:t>Repetitive Practice</a:t>
            </a:r>
          </a:p>
          <a:p>
            <a:r>
              <a:rPr lang="en-US" dirty="0" smtClean="0"/>
              <a:t>Capture variety of clinical conditions</a:t>
            </a:r>
          </a:p>
          <a:p>
            <a:r>
              <a:rPr lang="en-US" dirty="0" smtClean="0"/>
              <a:t>Controlled environment without adverse consequences for error</a:t>
            </a:r>
          </a:p>
          <a:p>
            <a:r>
              <a:rPr lang="en-US" dirty="0" smtClean="0"/>
              <a:t>Application of task difficulty levels</a:t>
            </a:r>
          </a:p>
          <a:p>
            <a:r>
              <a:rPr lang="en-US" dirty="0" smtClean="0"/>
              <a:t>Implementation of multiple learning strategies</a:t>
            </a:r>
          </a:p>
          <a:p>
            <a:r>
              <a:rPr lang="en-US" dirty="0" smtClean="0"/>
              <a:t>Reproducible and standardized educational experiences</a:t>
            </a:r>
          </a:p>
          <a:p>
            <a:r>
              <a:rPr lang="en-US" dirty="0" smtClean="0"/>
              <a:t>Facilitate team work and interdisciplinary approaches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F_MedicalProfessionals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ustom Design">
      <a:majorFont>
        <a:latin typeface="Arial Black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8128FB1-5E74-4D12-B845-3FC291D5ACC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AF_MedicalProfessionals</Template>
  <TotalTime>527</TotalTime>
  <Words>889</Words>
  <Application>Microsoft Office PowerPoint</Application>
  <PresentationFormat>On-screen Show (4:3)</PresentationFormat>
  <Paragraphs>139</Paragraphs>
  <Slides>22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AF_MedicalProfessionals</vt:lpstr>
      <vt:lpstr>IT Issues and Support Structures</vt:lpstr>
      <vt:lpstr>Presentation Outline</vt:lpstr>
      <vt:lpstr>Background</vt:lpstr>
      <vt:lpstr>Initial Challenges Faced</vt:lpstr>
      <vt:lpstr>Solutions Implemented</vt:lpstr>
      <vt:lpstr>Solutions Implemented cont.</vt:lpstr>
      <vt:lpstr>Solutions Implemented cont.</vt:lpstr>
      <vt:lpstr>Solutions Implemented cont.</vt:lpstr>
      <vt:lpstr>Purpose of Simulation</vt:lpstr>
      <vt:lpstr>The role of technology</vt:lpstr>
      <vt:lpstr>The role of technology</vt:lpstr>
      <vt:lpstr>The role of technology</vt:lpstr>
      <vt:lpstr>Practical Design Considerations</vt:lpstr>
      <vt:lpstr>Practical Design Considerations</vt:lpstr>
      <vt:lpstr>Practical Design Considerations</vt:lpstr>
      <vt:lpstr>The Role of IT Support</vt:lpstr>
      <vt:lpstr>The Role of IT Support</vt:lpstr>
      <vt:lpstr>The Role of IT Support</vt:lpstr>
      <vt:lpstr>The Role of IT Support (Alternative)</vt:lpstr>
      <vt:lpstr>Finding the right IT Support</vt:lpstr>
      <vt:lpstr>Finding the right IT Support</vt:lpstr>
      <vt:lpstr>Finding the right IT Support</vt:lpstr>
    </vt:vector>
  </TitlesOfParts>
  <Company>California Baptist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 Issues and Support Structures</dc:title>
  <dc:creator>jcypert</dc:creator>
  <cp:keywords/>
  <cp:lastModifiedBy>jcypert</cp:lastModifiedBy>
  <cp:revision>3</cp:revision>
  <dcterms:created xsi:type="dcterms:W3CDTF">2012-10-16T16:27:26Z</dcterms:created>
  <dcterms:modified xsi:type="dcterms:W3CDTF">2012-10-17T15:31:12Z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TC103368029990</vt:lpwstr>
  </property>
</Properties>
</file>